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61" r:id="rId4"/>
    <p:sldId id="274" r:id="rId5"/>
    <p:sldId id="272" r:id="rId6"/>
    <p:sldId id="281" r:id="rId7"/>
    <p:sldId id="269" r:id="rId8"/>
    <p:sldId id="275" r:id="rId9"/>
    <p:sldId id="276" r:id="rId10"/>
    <p:sldId id="278" r:id="rId11"/>
    <p:sldId id="279" r:id="rId12"/>
    <p:sldId id="280" r:id="rId13"/>
    <p:sldId id="288" r:id="rId14"/>
    <p:sldId id="273" r:id="rId15"/>
    <p:sldId id="28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60" r:id="rId24"/>
  </p:sldIdLst>
  <p:sldSz cx="12192000" cy="6858000"/>
  <p:notesSz cx="6858000" cy="9144000"/>
  <p:embeddedFontLst>
    <p:embeddedFont>
      <p:font typeface="ALS Sector Bold" pitchFamily="2" charset="0"/>
      <p:regular r:id="rId26"/>
      <p:bold r:id="rId27"/>
      <p:italic r:id="rId28"/>
      <p:boldItalic r:id="rId29"/>
    </p:embeddedFont>
    <p:embeddedFont>
      <p:font typeface="ALS Sector Regular" panose="020000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15" autoAdjust="0"/>
  </p:normalViewPr>
  <p:slideViewPr>
    <p:cSldViewPr snapToGrid="0">
      <p:cViewPr varScale="1">
        <p:scale>
          <a:sx n="106" d="100"/>
          <a:sy n="106" d="100"/>
        </p:scale>
        <p:origin x="1016" y="17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11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3" y="743713"/>
            <a:ext cx="10229088" cy="4169664"/>
          </a:xfrm>
        </p:spPr>
        <p:txBody>
          <a:bodyPr/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 курсу 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Science Pro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Тема: Прогнозирование конечных свойств новых композиционных материалов.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771" y="5589643"/>
            <a:ext cx="9119010" cy="87416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Слушатель: Анастасия Михайловна Архипова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4727806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Избавились от выбросов (процедура была проведена трижды).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5E3E95-32A5-0DBD-6926-67DFB9503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4" t="23235" r="12071" b="12353"/>
          <a:stretch/>
        </p:blipFill>
        <p:spPr>
          <a:xfrm>
            <a:off x="806220" y="2889504"/>
            <a:ext cx="5227804" cy="354454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A65B9FB-B5CC-0C4E-AC2D-688B0D78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75" y="1659032"/>
            <a:ext cx="5651818" cy="491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3191614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2. Проведена нормализация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был проверен при помощи диаграммы «Ящик с усами»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(визуализация распределения наблюдений в наборе данных).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7DBF26-41FF-71BC-3237-F068173D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28" y="1111154"/>
            <a:ext cx="6693407" cy="25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093F17C-E1E3-15A9-7A74-4E37BEA32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072" y="3616672"/>
            <a:ext cx="6912863" cy="29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8" y="1402082"/>
            <a:ext cx="3703678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данном этапе: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 Проведена стандартизация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был проверен при помощи диаграммы «Ящик с усами»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(визуализация распределения наблюдений в наборе данных).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8AA5FB-D3A2-953B-331B-56B8A056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3" y="1375279"/>
            <a:ext cx="6198647" cy="274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24D164E-69F3-CBC5-C0F2-49E40360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63" y="3829747"/>
            <a:ext cx="6096000" cy="28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4506631"/>
            <a:ext cx="9563598" cy="162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1800" dirty="0">
                <a:latin typeface="+mn-lt"/>
              </a:rPr>
              <a:t>После были построены тепловые карты на которых сравнивались :</a:t>
            </a:r>
            <a:endParaRPr lang="ru-RU" sz="1800" dirty="0">
              <a:highlight>
                <a:srgbClr val="FFFF00"/>
              </a:highlight>
              <a:latin typeface="+mn-lt"/>
            </a:endParaRP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 err="1">
                <a:highlight>
                  <a:srgbClr val="FFFF00"/>
                </a:highlight>
                <a:latin typeface="+mn-lt"/>
              </a:rPr>
              <a:t>Д</a:t>
            </a:r>
            <a:r>
              <a:rPr lang="ru-RU" sz="1800" dirty="0" err="1">
                <a:latin typeface="+mn-lt"/>
              </a:rPr>
              <a:t>атасет</a:t>
            </a:r>
            <a:r>
              <a:rPr lang="ru-RU" sz="1800" dirty="0">
                <a:latin typeface="+mn-lt"/>
              </a:rPr>
              <a:t> с первоначальными данными;</a:t>
            </a: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>
                <a:latin typeface="+mn-lt"/>
              </a:rPr>
              <a:t>Очищенный от выбросов </a:t>
            </a:r>
            <a:r>
              <a:rPr lang="ru-RU" sz="1800" dirty="0" err="1">
                <a:latin typeface="+mn-lt"/>
              </a:rPr>
              <a:t>датасет</a:t>
            </a:r>
            <a:endParaRPr lang="ru-RU" sz="1800" dirty="0">
              <a:latin typeface="+mn-lt"/>
            </a:endParaRPr>
          </a:p>
          <a:p>
            <a:pPr indent="-457200" algn="just">
              <a:spcBef>
                <a:spcPts val="839"/>
              </a:spcBef>
              <a:buClr>
                <a:srgbClr val="888888"/>
              </a:buClr>
              <a:buSzPts val="1600"/>
              <a:buAutoNum type="arabicPeriod"/>
            </a:pPr>
            <a:r>
              <a:rPr lang="ru-RU" sz="1800" dirty="0" err="1">
                <a:latin typeface="+mn-lt"/>
              </a:rPr>
              <a:t>Датасет</a:t>
            </a:r>
            <a:r>
              <a:rPr lang="ru-RU" sz="1800" dirty="0">
                <a:latin typeface="+mn-lt"/>
              </a:rPr>
              <a:t> с нормализованными значениями.</a:t>
            </a: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1800" dirty="0">
                <a:latin typeface="+mn-lt"/>
              </a:rPr>
              <a:t>Между параметрами практически не наблюдается связь ни в одном из состояний данных.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554637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предобработки данных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4608A5-9846-1D64-6221-0B088346A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8" t="30577" r="8751" b="4739"/>
          <a:stretch/>
        </p:blipFill>
        <p:spPr>
          <a:xfrm>
            <a:off x="4713316" y="1471352"/>
            <a:ext cx="2979197" cy="31422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1441E-92A6-8A0E-A79F-A4183A7C4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5" t="32118" r="46613" b="3198"/>
          <a:stretch/>
        </p:blipFill>
        <p:spPr>
          <a:xfrm>
            <a:off x="8345452" y="1364420"/>
            <a:ext cx="3266126" cy="314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3EABC-5DC6-064C-227A-AD46DC12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49" y="1530626"/>
            <a:ext cx="3894305" cy="3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3428999"/>
            <a:ext cx="5075006" cy="3016349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По очереди были построены модели на каждую из переменных.</a:t>
            </a:r>
          </a:p>
          <a:p>
            <a:pPr marL="76200" indent="0" algn="just">
              <a:buNone/>
            </a:pPr>
            <a:r>
              <a:rPr lang="ru-RU" sz="2200" dirty="0"/>
              <a:t>Первый шаг – обучение модели.</a:t>
            </a:r>
          </a:p>
          <a:p>
            <a:pPr marL="76200" indent="0" algn="just">
              <a:buNone/>
            </a:pPr>
            <a:r>
              <a:rPr lang="ru-RU" sz="2200" dirty="0"/>
              <a:t>Второй – ее построение.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1834282"/>
          </a:xfrm>
        </p:spPr>
        <p:txBody>
          <a:bodyPr>
            <a:normAutofit fontScale="25000" lnSpcReduction="20000"/>
          </a:bodyPr>
          <a:lstStyle/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выборок: тестовая 30%, тренировочная 70%.</a:t>
            </a:r>
          </a:p>
          <a:p>
            <a:b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Целевые переменные:</a:t>
            </a:r>
          </a:p>
          <a:p>
            <a:endParaRPr lang="ru-RU" sz="8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Прочность при растяжении, МПа;</a:t>
            </a:r>
          </a:p>
          <a:p>
            <a:r>
              <a:rPr lang="ru-RU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Модуль упругости при растяжении, ГПа.</a:t>
            </a:r>
          </a:p>
          <a:p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линейной регрессии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1AA0BB-B868-841B-6E60-4C99E2C1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8" y="2884387"/>
            <a:ext cx="5466347" cy="31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767CBD7F-8901-F264-C2A4-1DD138A69B22}"/>
              </a:ext>
            </a:extLst>
          </p:cNvPr>
          <p:cNvSpPr txBox="1">
            <a:spLocks/>
          </p:cNvSpPr>
          <p:nvPr/>
        </p:nvSpPr>
        <p:spPr>
          <a:xfrm>
            <a:off x="206357" y="2169725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CC376BA1-0758-4B5A-70A8-E27142FB6082}"/>
              </a:ext>
            </a:extLst>
          </p:cNvPr>
          <p:cNvSpPr txBox="1">
            <a:spLocks/>
          </p:cNvSpPr>
          <p:nvPr/>
        </p:nvSpPr>
        <p:spPr>
          <a:xfrm>
            <a:off x="5683827" y="210523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E8B2F6-6BE8-707F-CF51-451E0091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6" y="2880067"/>
            <a:ext cx="6237280" cy="316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4005D-A1E3-3746-9AFA-C08F75CE592B}"/>
              </a:ext>
            </a:extLst>
          </p:cNvPr>
          <p:cNvSpPr txBox="1"/>
          <p:nvPr/>
        </p:nvSpPr>
        <p:spPr>
          <a:xfrm>
            <a:off x="906087" y="6127097"/>
            <a:ext cx="10789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линейной регрессии не подходит для прогнозирования ни одного из параметров (МАЕ = 0.17/0.15, 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R2=0.02/0.00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3628" y="1209815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случайного леса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Forest Regressor </a:t>
            </a:r>
          </a:p>
          <a:p>
            <a:pPr algn="ctr"/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1342CA-1F93-9146-0883-CF54964A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664"/>
            <a:ext cx="5732874" cy="3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D48DF4F5-8F56-3699-ACD3-3709D596A7A0}"/>
              </a:ext>
            </a:extLst>
          </p:cNvPr>
          <p:cNvSpPr txBox="1">
            <a:spLocks/>
          </p:cNvSpPr>
          <p:nvPr/>
        </p:nvSpPr>
        <p:spPr>
          <a:xfrm>
            <a:off x="459020" y="1812723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4DF44BB6-FF55-FD69-F40D-5BE5A5107AAE}"/>
              </a:ext>
            </a:extLst>
          </p:cNvPr>
          <p:cNvSpPr txBox="1">
            <a:spLocks/>
          </p:cNvSpPr>
          <p:nvPr/>
        </p:nvSpPr>
        <p:spPr>
          <a:xfrm>
            <a:off x="6037811" y="1812723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FAD0F3B-1EF4-E528-0727-C13651881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47" y="2516102"/>
            <a:ext cx="6398617" cy="33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6A4131-9B19-6040-BCC3-F2419930220A}"/>
              </a:ext>
            </a:extLst>
          </p:cNvPr>
          <p:cNvSpPr txBox="1"/>
          <p:nvPr/>
        </p:nvSpPr>
        <p:spPr>
          <a:xfrm>
            <a:off x="906086" y="6127097"/>
            <a:ext cx="10706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случайного леса</a:t>
            </a:r>
            <a:r>
              <a:rPr lang="en-US" sz="12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 подходит для прогнозирования ни одного из параметров (МАЕ = 0.17/0.1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ru-RU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R2=0.03/0.05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5226" y="1204058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градиентного </a:t>
            </a:r>
            <a:r>
              <a:rPr lang="ru-RU" sz="24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бустинга</a:t>
            </a:r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Boosting Regressor</a:t>
            </a:r>
          </a:p>
          <a:p>
            <a:pPr algn="ctr"/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777931-5A49-5F5D-76B2-22F6587B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0" y="2486513"/>
            <a:ext cx="5235927" cy="32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102BEF2B-B705-BCAC-1550-98B9E5A619AA}"/>
              </a:ext>
            </a:extLst>
          </p:cNvPr>
          <p:cNvSpPr txBox="1">
            <a:spLocks/>
          </p:cNvSpPr>
          <p:nvPr/>
        </p:nvSpPr>
        <p:spPr>
          <a:xfrm>
            <a:off x="613500" y="1680416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62851F55-397B-1ADF-105D-5122310325E8}"/>
              </a:ext>
            </a:extLst>
          </p:cNvPr>
          <p:cNvSpPr txBox="1">
            <a:spLocks/>
          </p:cNvSpPr>
          <p:nvPr/>
        </p:nvSpPr>
        <p:spPr>
          <a:xfrm>
            <a:off x="6022629" y="166530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D51F211-C081-B03F-93A1-08D83E8D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29" y="2486512"/>
            <a:ext cx="6326073" cy="32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07DE6-A9C7-077A-6F94-16CA2364B88E}"/>
              </a:ext>
            </a:extLst>
          </p:cNvPr>
          <p:cNvSpPr txBox="1"/>
          <p:nvPr/>
        </p:nvSpPr>
        <p:spPr>
          <a:xfrm>
            <a:off x="831274" y="6041087"/>
            <a:ext cx="10831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линейной регрессии не подходит для прогнозирования ни одного из параметров (МАЕ = 0.17/0.15, 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MSE=0.04/0.04, R2=0.02/0.00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опорных векторов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Vector Regression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C66735-7E71-E1A6-22C3-A9270B9D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7" y="3064327"/>
            <a:ext cx="5594683" cy="336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0348F4C9-1B5C-365B-1959-191CC4CDB10B}"/>
              </a:ext>
            </a:extLst>
          </p:cNvPr>
          <p:cNvSpPr txBox="1">
            <a:spLocks/>
          </p:cNvSpPr>
          <p:nvPr/>
        </p:nvSpPr>
        <p:spPr>
          <a:xfrm>
            <a:off x="206357" y="2169725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C1DF9874-7FB7-C1C6-7EF7-B798D1DC9B3C}"/>
              </a:ext>
            </a:extLst>
          </p:cNvPr>
          <p:cNvSpPr txBox="1">
            <a:spLocks/>
          </p:cNvSpPr>
          <p:nvPr/>
        </p:nvSpPr>
        <p:spPr>
          <a:xfrm>
            <a:off x="6166963" y="2070260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BDC46B1-93C4-7A8D-F615-E616E933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40" y="3045029"/>
            <a:ext cx="6074128" cy="336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991336"/>
          </a:xfrm>
        </p:spPr>
        <p:txBody>
          <a:bodyPr>
            <a:normAutofit/>
          </a:bodyPr>
          <a:lstStyle/>
          <a:p>
            <a:pPr algn="ctr"/>
            <a:r>
              <a:rPr lang="ru-RU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К ближайших соседей - </a:t>
            </a:r>
            <a:r>
              <a:rPr lang="en" sz="24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Neighbors Regressor</a:t>
            </a:r>
            <a:endParaRPr lang="ru-RU" sz="24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AD464C-A477-D9CD-FB72-19D17A0E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11664"/>
            <a:ext cx="5682916" cy="33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446989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 модели при </a:t>
            </a:r>
            <a:r>
              <a:rPr lang="ru-RU" sz="2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таргетной</a:t>
            </a:r>
            <a:r>
              <a:rPr lang="ru-RU" sz="2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фиче -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упругости при растяжении, ГПа;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2AA81B-90F0-4DC1-D3DF-95E4939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78" y="3001610"/>
            <a:ext cx="6281821" cy="33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4381" y="445028"/>
            <a:ext cx="6052771" cy="674181"/>
            <a:chOff x="1388695" y="3491488"/>
            <a:chExt cx="4707305" cy="674181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8695" y="349148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Структура презентации</a:t>
              </a:r>
              <a:endParaRPr lang="ru-RU" sz="2800" spc="1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210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2092473" y="1477045"/>
            <a:ext cx="6649191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Определения, актуальность задачи и поставленные цели;</a:t>
            </a:r>
            <a:endParaRPr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2126504" y="2849718"/>
            <a:ext cx="6577194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Проведение разведочного анализа данных;</a:t>
            </a: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121163" y="3598313"/>
            <a:ext cx="6577194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Проведение предобработки данных;</a:t>
            </a: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2092473" y="4377797"/>
            <a:ext cx="9392388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Построение моделей для прогноза модуля упругости и прочности при растяжении;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1390477" y="1390342"/>
            <a:ext cx="477880" cy="522956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49ABCF-0F4D-E8C1-ED00-9950916A0B90}"/>
              </a:ext>
            </a:extLst>
          </p:cNvPr>
          <p:cNvSpPr txBox="1"/>
          <p:nvPr/>
        </p:nvSpPr>
        <p:spPr>
          <a:xfrm>
            <a:off x="2092472" y="2169731"/>
            <a:ext cx="76524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Рассмотрение имеющихся данных, объединение в общий </a:t>
            </a:r>
            <a:r>
              <a:rPr lang="ru-RU" sz="1700" b="1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датасет</a:t>
            </a: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;</a:t>
            </a:r>
            <a:endParaRPr lang="en"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5544AA-A8DB-7BB2-5EBC-E4AF7D76C99C}"/>
              </a:ext>
            </a:extLst>
          </p:cNvPr>
          <p:cNvGrpSpPr/>
          <p:nvPr/>
        </p:nvGrpSpPr>
        <p:grpSpPr>
          <a:xfrm>
            <a:off x="1387000" y="2079234"/>
            <a:ext cx="477880" cy="522956"/>
            <a:chOff x="623996" y="1592262"/>
            <a:chExt cx="333947" cy="508681"/>
          </a:xfrm>
        </p:grpSpPr>
        <p:cxnSp>
          <p:nvCxnSpPr>
            <p:cNvPr id="10" name="Google Shape;123;p4">
              <a:extLst>
                <a:ext uri="{FF2B5EF4-FFF2-40B4-BE49-F238E27FC236}">
                  <a16:creationId xmlns:a16="http://schemas.microsoft.com/office/drawing/2014/main" id="{98B7350A-6DAA-9937-5DF7-38AB5F31B87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4;p4">
              <a:extLst>
                <a:ext uri="{FF2B5EF4-FFF2-40B4-BE49-F238E27FC236}">
                  <a16:creationId xmlns:a16="http://schemas.microsoft.com/office/drawing/2014/main" id="{6C0A76EE-A97D-54B9-E904-9BFF3831512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26;p4">
              <a:extLst>
                <a:ext uri="{FF2B5EF4-FFF2-40B4-BE49-F238E27FC236}">
                  <a16:creationId xmlns:a16="http://schemas.microsoft.com/office/drawing/2014/main" id="{198BA841-D6E2-1B20-5B76-70ABE5B8885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FC3B294-59A2-62DC-561E-120648A1615C}"/>
              </a:ext>
            </a:extLst>
          </p:cNvPr>
          <p:cNvGrpSpPr/>
          <p:nvPr/>
        </p:nvGrpSpPr>
        <p:grpSpPr>
          <a:xfrm>
            <a:off x="1390642" y="3534280"/>
            <a:ext cx="477880" cy="522956"/>
            <a:chOff x="623996" y="1592262"/>
            <a:chExt cx="333947" cy="508681"/>
          </a:xfrm>
        </p:grpSpPr>
        <p:cxnSp>
          <p:nvCxnSpPr>
            <p:cNvPr id="15" name="Google Shape;123;p4">
              <a:extLst>
                <a:ext uri="{FF2B5EF4-FFF2-40B4-BE49-F238E27FC236}">
                  <a16:creationId xmlns:a16="http://schemas.microsoft.com/office/drawing/2014/main" id="{88F2833F-EBA2-D6E0-35C1-D7CAC663743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24;p4">
              <a:extLst>
                <a:ext uri="{FF2B5EF4-FFF2-40B4-BE49-F238E27FC236}">
                  <a16:creationId xmlns:a16="http://schemas.microsoft.com/office/drawing/2014/main" id="{87BFB100-D96A-DACE-AF90-DD7854362E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26;p4">
              <a:extLst>
                <a:ext uri="{FF2B5EF4-FFF2-40B4-BE49-F238E27FC236}">
                  <a16:creationId xmlns:a16="http://schemas.microsoft.com/office/drawing/2014/main" id="{546F3A65-AC3E-BE2B-53F8-EC82460C73B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BE3C6F3-1D5D-D61F-3208-789C73644098}"/>
              </a:ext>
            </a:extLst>
          </p:cNvPr>
          <p:cNvGrpSpPr/>
          <p:nvPr/>
        </p:nvGrpSpPr>
        <p:grpSpPr>
          <a:xfrm>
            <a:off x="1390642" y="4286767"/>
            <a:ext cx="477880" cy="522956"/>
            <a:chOff x="623996" y="1592262"/>
            <a:chExt cx="333947" cy="508681"/>
          </a:xfrm>
        </p:grpSpPr>
        <p:cxnSp>
          <p:nvCxnSpPr>
            <p:cNvPr id="19" name="Google Shape;123;p4">
              <a:extLst>
                <a:ext uri="{FF2B5EF4-FFF2-40B4-BE49-F238E27FC236}">
                  <a16:creationId xmlns:a16="http://schemas.microsoft.com/office/drawing/2014/main" id="{F1901CB7-5586-4470-E8E4-049856DCE4D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24;p4">
              <a:extLst>
                <a:ext uri="{FF2B5EF4-FFF2-40B4-BE49-F238E27FC236}">
                  <a16:creationId xmlns:a16="http://schemas.microsoft.com/office/drawing/2014/main" id="{44371D5B-CB7A-D8FE-6633-D3601B6F783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126;p4">
              <a:extLst>
                <a:ext uri="{FF2B5EF4-FFF2-40B4-BE49-F238E27FC236}">
                  <a16:creationId xmlns:a16="http://schemas.microsoft.com/office/drawing/2014/main" id="{648EB675-2094-18C6-CCC4-8FDBD6BC11A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0833194-ECB8-684C-86FC-847F57ED4E84}"/>
              </a:ext>
            </a:extLst>
          </p:cNvPr>
          <p:cNvGrpSpPr/>
          <p:nvPr/>
        </p:nvGrpSpPr>
        <p:grpSpPr>
          <a:xfrm>
            <a:off x="1387001" y="2780963"/>
            <a:ext cx="477880" cy="522956"/>
            <a:chOff x="623996" y="1592262"/>
            <a:chExt cx="333947" cy="508681"/>
          </a:xfrm>
        </p:grpSpPr>
        <p:cxnSp>
          <p:nvCxnSpPr>
            <p:cNvPr id="23" name="Google Shape;123;p4">
              <a:extLst>
                <a:ext uri="{FF2B5EF4-FFF2-40B4-BE49-F238E27FC236}">
                  <a16:creationId xmlns:a16="http://schemas.microsoft.com/office/drawing/2014/main" id="{59B128E8-2C94-49D3-6F04-29662E5D649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24;p4">
              <a:extLst>
                <a:ext uri="{FF2B5EF4-FFF2-40B4-BE49-F238E27FC236}">
                  <a16:creationId xmlns:a16="http://schemas.microsoft.com/office/drawing/2014/main" id="{1152D5DA-4576-0BE9-18C3-20BEF6756EB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26;p4">
              <a:extLst>
                <a:ext uri="{FF2B5EF4-FFF2-40B4-BE49-F238E27FC236}">
                  <a16:creationId xmlns:a16="http://schemas.microsoft.com/office/drawing/2014/main" id="{43D9B774-1BE5-0784-5AF5-4647298D4E4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2A08BED-327A-9B77-33C4-9A2B58022405}"/>
              </a:ext>
            </a:extLst>
          </p:cNvPr>
          <p:cNvGrpSpPr/>
          <p:nvPr/>
        </p:nvGrpSpPr>
        <p:grpSpPr>
          <a:xfrm>
            <a:off x="1412996" y="5026268"/>
            <a:ext cx="477880" cy="522956"/>
            <a:chOff x="623996" y="1592262"/>
            <a:chExt cx="333947" cy="508681"/>
          </a:xfrm>
        </p:grpSpPr>
        <p:cxnSp>
          <p:nvCxnSpPr>
            <p:cNvPr id="27" name="Google Shape;123;p4">
              <a:extLst>
                <a:ext uri="{FF2B5EF4-FFF2-40B4-BE49-F238E27FC236}">
                  <a16:creationId xmlns:a16="http://schemas.microsoft.com/office/drawing/2014/main" id="{87376FF4-8E32-3589-CDFE-FBFBC0F6342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124;p4">
              <a:extLst>
                <a:ext uri="{FF2B5EF4-FFF2-40B4-BE49-F238E27FC236}">
                  <a16:creationId xmlns:a16="http://schemas.microsoft.com/office/drawing/2014/main" id="{BAFAE15E-F145-C93F-6588-B55E2F3077A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126;p4">
              <a:extLst>
                <a:ext uri="{FF2B5EF4-FFF2-40B4-BE49-F238E27FC236}">
                  <a16:creationId xmlns:a16="http://schemas.microsoft.com/office/drawing/2014/main" id="{1B623A87-73E9-276A-0743-5E8E35FD02B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6F834DB-1084-0942-ECC4-ABAB0DE69585}"/>
              </a:ext>
            </a:extLst>
          </p:cNvPr>
          <p:cNvGrpSpPr/>
          <p:nvPr/>
        </p:nvGrpSpPr>
        <p:grpSpPr>
          <a:xfrm>
            <a:off x="1411666" y="5758387"/>
            <a:ext cx="477880" cy="522956"/>
            <a:chOff x="623996" y="1592262"/>
            <a:chExt cx="333947" cy="508681"/>
          </a:xfrm>
        </p:grpSpPr>
        <p:cxnSp>
          <p:nvCxnSpPr>
            <p:cNvPr id="31" name="Google Shape;123;p4">
              <a:extLst>
                <a:ext uri="{FF2B5EF4-FFF2-40B4-BE49-F238E27FC236}">
                  <a16:creationId xmlns:a16="http://schemas.microsoft.com/office/drawing/2014/main" id="{068CC63F-D755-2996-CB8D-F1A33822BFE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4;p4">
              <a:extLst>
                <a:ext uri="{FF2B5EF4-FFF2-40B4-BE49-F238E27FC236}">
                  <a16:creationId xmlns:a16="http://schemas.microsoft.com/office/drawing/2014/main" id="{ECA25812-8D32-C8FE-8733-9E42D359C1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126;p4">
              <a:extLst>
                <a:ext uri="{FF2B5EF4-FFF2-40B4-BE49-F238E27FC236}">
                  <a16:creationId xmlns:a16="http://schemas.microsoft.com/office/drawing/2014/main" id="{F4008DB4-E3E5-B1DA-AD14-3517487C25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7026405-40B9-3EEA-6EEB-152E9D57240E}"/>
              </a:ext>
            </a:extLst>
          </p:cNvPr>
          <p:cNvSpPr txBox="1"/>
          <p:nvPr/>
        </p:nvSpPr>
        <p:spPr>
          <a:xfrm>
            <a:off x="2092472" y="5159662"/>
            <a:ext cx="64482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Написание нейронной сети;</a:t>
            </a:r>
            <a:endParaRPr lang="ru-RU" sz="1700" b="1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839C0E-1DD1-1422-0A9C-7AE368E25952}"/>
              </a:ext>
            </a:extLst>
          </p:cNvPr>
          <p:cNvSpPr txBox="1"/>
          <p:nvPr/>
        </p:nvSpPr>
        <p:spPr>
          <a:xfrm>
            <a:off x="2049790" y="5865976"/>
            <a:ext cx="64482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Описание п</a:t>
            </a:r>
            <a:r>
              <a:rPr lang="ru-RU" sz="17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риложения с графическим интерфейсом. </a:t>
            </a:r>
            <a:endParaRPr lang="ru-RU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l"/>
            <a:r>
              <a:rPr lang="ru-RU" sz="32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нейронной сети</a:t>
            </a:r>
            <a:endParaRPr lang="ru-RU" sz="32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326422" y="1950043"/>
            <a:ext cx="5769577" cy="427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 состоит из следующих составляющих:</a:t>
            </a:r>
          </a:p>
          <a:p>
            <a:pPr algn="just"/>
            <a:endParaRPr lang="ru-RU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Входной слой: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Размерность входного слоя соответствует числу признаков в данных.</a:t>
            </a: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Скрытые слои: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скрытыe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</a:t>
            </a:r>
            <a:r>
              <a:rPr lang="en-US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используют функцию активации </a:t>
            </a:r>
            <a:r>
              <a:rPr lang="en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Механизм </a:t>
            </a:r>
            <a:r>
              <a:rPr lang="e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предотвращает переобучение в каждом слое.</a:t>
            </a:r>
          </a:p>
          <a:p>
            <a:pPr algn="just"/>
            <a:r>
              <a:rPr lang="ru-RU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Выходной слой: </a:t>
            </a:r>
            <a:r>
              <a:rPr lang="ru-RU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 нейрон с линейной функцией активации, предназначенный для регрессии и предсказания соотношения матрица-наполнитель.</a:t>
            </a:r>
          </a:p>
          <a:p>
            <a:pPr algn="just"/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Нейронная сеть обучалась с использованием оптимизатора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функции потерь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 (Mean Squared Error).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F5A4AB-EA92-F49A-A73F-34907BE6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4" y="2117061"/>
            <a:ext cx="5506052" cy="3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666000"/>
          </a:xfrm>
        </p:spPr>
        <p:txBody>
          <a:bodyPr>
            <a:normAutofit/>
          </a:bodyPr>
          <a:lstStyle/>
          <a:p>
            <a:pPr algn="l"/>
            <a:r>
              <a:rPr lang="ru-RU" sz="32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Приложение с графическим интерфейсом</a:t>
            </a:r>
            <a:endParaRPr lang="ru-RU" sz="32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1" y="422492"/>
            <a:ext cx="8029445" cy="712801"/>
            <a:chOff x="1476754" y="3452868"/>
            <a:chExt cx="9670441" cy="71280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2" y="3499669"/>
              <a:ext cx="950381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Построение моделей для прогноза модуля упругости и прочности при растяжении;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57146" y="345286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015905E3-2203-6544-57B5-C85F44E2D3B8}"/>
              </a:ext>
            </a:extLst>
          </p:cNvPr>
          <p:cNvSpPr txBox="1">
            <a:spLocks/>
          </p:cNvSpPr>
          <p:nvPr/>
        </p:nvSpPr>
        <p:spPr>
          <a:xfrm>
            <a:off x="906087" y="2167321"/>
            <a:ext cx="10596102" cy="316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Для взаимодействия с обученной нейронной сетью было разработано консольное приложение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Основной функционал приложения реализован в виде консольного интерфейса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где пользователю предлагается ввести значения для ряда признаков композитного материала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таких как угол нашивки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шаг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нашивки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плотность материала и другие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.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Пользователь может вводить значения по каждому признаку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а в случае отсутствия данных можно оставить поле пустым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и значение будет установлено по умолчанию </a:t>
            </a:r>
            <a:r>
              <a:rPr lang="it-IT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(0.0).</a:t>
            </a:r>
            <a:endParaRPr lang="ru-RU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05037AF-78A0-3F37-45F7-625FA0F59C2C}"/>
              </a:ext>
            </a:extLst>
          </p:cNvPr>
          <p:cNvSpPr txBox="1">
            <a:spLocks/>
          </p:cNvSpPr>
          <p:nvPr/>
        </p:nvSpPr>
        <p:spPr>
          <a:xfrm>
            <a:off x="6129905" y="2117061"/>
            <a:ext cx="5235927" cy="89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E1A2F0-B925-8D76-9051-CFA71AA4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73" r="1033" b="20516"/>
          <a:stretch/>
        </p:blipFill>
        <p:spPr>
          <a:xfrm>
            <a:off x="1848851" y="4199020"/>
            <a:ext cx="7692189" cy="2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E21F45-59F5-572D-427D-B71DFCC32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AFD547-6F44-960D-2231-B67F503477D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770664"/>
            <a:ext cx="10943408" cy="2031315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Судя по результатам проведенной работы наилучшего соотношения «матрица – наполнитель» достичь не удалось.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Для более точного решения необходимо больше вводных данных и увеличение тестирований и количества моделей машинного обучения.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D1547E-9646-67B2-5D9B-709023952FA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43742-63C7-A0B0-8F51-C282598F1F7C}"/>
              </a:ext>
            </a:extLst>
          </p:cNvPr>
          <p:cNvSpPr txBox="1"/>
          <p:nvPr/>
        </p:nvSpPr>
        <p:spPr>
          <a:xfrm>
            <a:off x="955508" y="5448883"/>
            <a:ext cx="1028098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00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https</a:t>
            </a:r>
            <a:r>
              <a:rPr lang="ru-RU" sz="2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://</a:t>
            </a:r>
            <a:r>
              <a:rPr lang="ru-RU" sz="2300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github.com</a:t>
            </a:r>
            <a:r>
              <a:rPr lang="ru-RU" sz="2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/</a:t>
            </a:r>
            <a:r>
              <a:rPr lang="ru-RU" sz="2300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Arkhiana</a:t>
            </a:r>
            <a:r>
              <a:rPr lang="ru-RU" sz="2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/</a:t>
            </a:r>
            <a:r>
              <a:rPr lang="ru-RU" sz="2300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Graduate-qualification-work_Arkhipova-A</a:t>
            </a:r>
            <a:endParaRPr lang="ru-RU" sz="23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96BDE01-4236-A598-7FEE-D858E52BEC42}"/>
              </a:ext>
            </a:extLst>
          </p:cNvPr>
          <p:cNvSpPr txBox="1">
            <a:spLocks/>
          </p:cNvSpPr>
          <p:nvPr/>
        </p:nvSpPr>
        <p:spPr>
          <a:xfrm>
            <a:off x="305656" y="453332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9163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4381"/>
            <a:ext cx="11350868" cy="954107"/>
          </a:xfrm>
        </p:spPr>
        <p:txBody>
          <a:bodyPr numCol="1">
            <a:normAutofit fontScale="92500"/>
          </a:bodyPr>
          <a:lstStyle/>
          <a:p>
            <a:pPr marL="76200" indent="0" algn="just">
              <a:buNone/>
            </a:pPr>
            <a:r>
              <a:rPr lang="ru-RU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Композиционные материалы </a:t>
            </a:r>
            <a:r>
              <a:rPr lang="ru-RU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это искусственно созданные материалы, состоящие из других материалов, с чётко обозначенной границей раздела и сильным взаимодействием по всей зоне контакта. Композиты обладают теми свойствами, которые не наблюдаются у компонентов по отдельности. </a:t>
            </a:r>
            <a:endParaRPr lang="ru-RU" sz="1800" dirty="0">
              <a:solidFill>
                <a:srgbClr val="001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endParaRPr lang="ru-RU" sz="3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Актуальность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5615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Определения, актуальность задачи и поставленные цели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BB360F-7CDD-6750-8F1A-D0C0F885251A}"/>
              </a:ext>
            </a:extLst>
          </p:cNvPr>
          <p:cNvSpPr txBox="1"/>
          <p:nvPr/>
        </p:nvSpPr>
        <p:spPr>
          <a:xfrm>
            <a:off x="388477" y="3554244"/>
            <a:ext cx="5028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Матрица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задает форму материалу. Свойства матрицы определяют эксплуатационные характеристики и технологические режимы получения композиционных материалов.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A2608-8638-F85A-29A9-8443E4E555E7}"/>
              </a:ext>
            </a:extLst>
          </p:cNvPr>
          <p:cNvSpPr txBox="1"/>
          <p:nvPr/>
        </p:nvSpPr>
        <p:spPr>
          <a:xfrm>
            <a:off x="5812221" y="3584231"/>
            <a:ext cx="5312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Арматура – 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наполнитель матрицы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вводят в композиционные материалы с характеристик финального материала.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BB2EF-1DC5-A176-806C-1E287AFA3214}"/>
              </a:ext>
            </a:extLst>
          </p:cNvPr>
          <p:cNvSpPr txBox="1"/>
          <p:nvPr/>
        </p:nvSpPr>
        <p:spPr>
          <a:xfrm>
            <a:off x="388477" y="5142265"/>
            <a:ext cx="1076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2800" dirty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Основная задача работы</a:t>
            </a:r>
          </a:p>
          <a:p>
            <a:pPr marL="76200" indent="0" algn="just">
              <a:buNone/>
            </a:pP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модели для прогноза модуля упругости при растяжении, прочности при растяжении и соотношения «матрица-наполнитель»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038BF-CAEB-7E81-EF59-78209916C716}"/>
              </a:ext>
            </a:extLst>
          </p:cNvPr>
          <p:cNvSpPr txBox="1"/>
          <p:nvPr/>
        </p:nvSpPr>
        <p:spPr>
          <a:xfrm>
            <a:off x="2701158" y="2858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just">
              <a:buNone/>
            </a:pPr>
            <a:r>
              <a:rPr lang="ru-RU" sz="2400" dirty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Компоненты композиционных материалов: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353312"/>
            <a:ext cx="4756547" cy="5193791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входе были даны два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X_bp.xlsx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состоящий из 1023 строки и 11 столбцов</a:t>
            </a:r>
            <a:r>
              <a:rPr lang="ru-RU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u-RU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X_nup.xlsx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состоящий из 1040 строки и 4 столбцов.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620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Первыми шагами были: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Удаление из обоих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столбцы с наименованием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nnamed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”;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Объединение двух скорректированных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один по типу объединения 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NNER;</a:t>
            </a:r>
          </a:p>
          <a:p>
            <a:pPr marL="5334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 итогового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состоящего из 1023 строк и 13 столбцов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82558"/>
            <a:ext cx="8656258" cy="666000"/>
            <a:chOff x="1476753" y="3499669"/>
            <a:chExt cx="4664943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6494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Рассмотрение имеющихся данных, объединение в общий </a:t>
              </a:r>
              <a:r>
                <a:rPr lang="ru-RU" sz="20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</a:rPr>
                <a:t>датасет</a:t>
              </a:r>
              <a:endParaRPr lang="en" sz="2000" b="1" dirty="0">
                <a:solidFill>
                  <a:schemeClr val="accent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114B07-7834-E9AB-477D-814B435A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5024" y="1353313"/>
            <a:ext cx="6510772" cy="43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1471644"/>
            <a:ext cx="4671682" cy="49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lang="ru-RU" sz="20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Просмотрены средние значения для каждого параметра;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Просмотрены медианные значения для каждого параметра;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Проведена проверка на наличие пропущенных данных;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Проведена проверка на наличие дубликатов в данных;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Построены гистограммы распределения каждой переменной;</a:t>
            </a: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11076793" y="3369789"/>
            <a:ext cx="2939330" cy="78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219705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47103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  Проведение разведочного анализа данных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D531D-7F60-9AE6-8ADB-8BA9263E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3" y="1471644"/>
            <a:ext cx="5768926" cy="50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1471644"/>
            <a:ext cx="3867009" cy="49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r>
              <a:rPr lang="ru-RU" sz="2000" b="1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6</a:t>
            </a: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 Вычислены коэффициенты ранговой корреляции </a:t>
            </a:r>
            <a:r>
              <a:rPr lang="ru-RU" sz="2000" dirty="0" err="1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Кендалла</a:t>
            </a: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, чтобы оценить статистическую зависимость между параметрами.</a:t>
            </a:r>
          </a:p>
          <a:p>
            <a:pPr>
              <a:lnSpc>
                <a:spcPct val="90000"/>
              </a:lnSpc>
              <a:buSzPts val="2700"/>
            </a:pP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Вывод: Корреляционная зависимость не наблюдается ни по одному из параметров.</a:t>
            </a:r>
          </a:p>
          <a:p>
            <a:pPr>
              <a:lnSpc>
                <a:spcPct val="90000"/>
              </a:lnSpc>
              <a:buSzPts val="2700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indent="-457200">
              <a:lnSpc>
                <a:spcPct val="90000"/>
              </a:lnSpc>
              <a:buSzPts val="2700"/>
              <a:buFont typeface="Arial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11076793" y="3369789"/>
            <a:ext cx="2939330" cy="78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219705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47103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  Проведение разведочного анализа данных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6E01A3-A2A5-DFDF-C3E3-C7ADD920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5" t="23333"/>
          <a:stretch/>
        </p:blipFill>
        <p:spPr>
          <a:xfrm>
            <a:off x="4443083" y="1507651"/>
            <a:ext cx="7324344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44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/>
              <a:t>7. </a:t>
            </a:r>
            <a:r>
              <a:rPr lang="ru-RU" sz="2000" dirty="0"/>
              <a:t>Были визуализированы выбросы в данных при помощи диаграмм «Ящик с усами»</a:t>
            </a:r>
            <a:endParaRPr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329408-1F34-CE59-A6DD-12BBDCCE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15" y="1417648"/>
            <a:ext cx="5737161" cy="49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8D3A4-C8B9-3970-3B4B-A3F67F470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7" y="3611907"/>
            <a:ext cx="5684373" cy="2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44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Были построены попарные графики рассеяния точек. На данном этапе мы предварительно можем говорить об отсутствии корреляции между данными.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F837E7-15AE-6E2A-E645-AD39F196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5322"/>
            <a:ext cx="5463984" cy="54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7" y="1402082"/>
            <a:ext cx="4776575" cy="473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/>
              </a:rPr>
              <a:t>В процессе проведения разведочного анализа данных были сделаны следующие шаги: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Был построен график график квантиль-квантиль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-Q,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который помогает оценить степень отклонения данных от теоретического распределения. 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Графики используют выборочные данные, сортируют их в порядке возрастания, после отображают их в сравнении с квантилями, рассчитанными на основе теоретического распределения.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Можно сделать вывод, что данные распределены в основном нормально.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lang="ru-RU" sz="2000" dirty="0"/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093110" y="469293"/>
            <a:ext cx="8391753" cy="674513"/>
            <a:chOff x="1386704" y="3499669"/>
            <a:chExt cx="4709296" cy="67451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386704" y="350818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Проведение разведочного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2AE7B32C-0F7A-41A0-4E6A-4FD25CC1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2" y="1135293"/>
            <a:ext cx="2499360" cy="186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B85A052-384D-CDDE-9CD9-935A0ACE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86" y="1135293"/>
            <a:ext cx="2267712" cy="16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123C5F2-1346-9A0F-0F9E-18C9817D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45904"/>
            <a:ext cx="2546098" cy="18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2497AAA-E3D7-9018-5DB5-A95117AE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89" y="2999060"/>
            <a:ext cx="2381697" cy="17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06DF594-AE10-E33E-4030-C1BE2CC1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92" y="4801159"/>
            <a:ext cx="2546098" cy="1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FDC790F-54B0-0B25-7890-B8BC3FFC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89" y="4735932"/>
            <a:ext cx="2390429" cy="16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11278</TotalTime>
  <Words>1202</Words>
  <Application>Microsoft Macintosh PowerPoint</Application>
  <PresentationFormat>Широкоэкранный</PresentationFormat>
  <Paragraphs>144</Paragraphs>
  <Slides>23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ALS Sector Bold</vt:lpstr>
      <vt:lpstr>Arial</vt:lpstr>
      <vt:lpstr>ALS Sector Regular</vt:lpstr>
      <vt:lpstr>Open Sans</vt:lpstr>
      <vt:lpstr>Noto Sans Symbols</vt:lpstr>
      <vt:lpstr>If,kjyVUNE_28012021</vt:lpstr>
      <vt:lpstr>Выпускная квалификационная работа по курсу   «Data Science Pro»  Тема: Прогнозирование конечных свойств новых композиционных материалов.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mmontevary@gmail.com</cp:lastModifiedBy>
  <cp:revision>103</cp:revision>
  <dcterms:created xsi:type="dcterms:W3CDTF">2021-02-24T09:03:25Z</dcterms:created>
  <dcterms:modified xsi:type="dcterms:W3CDTF">2024-08-30T20:31:27Z</dcterms:modified>
</cp:coreProperties>
</file>